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77" r:id="rId2"/>
    <p:sldId id="306" r:id="rId3"/>
    <p:sldId id="326" r:id="rId4"/>
    <p:sldId id="307" r:id="rId5"/>
    <p:sldId id="331" r:id="rId6"/>
    <p:sldId id="333" r:id="rId7"/>
    <p:sldId id="310" r:id="rId8"/>
    <p:sldId id="328" r:id="rId9"/>
    <p:sldId id="309" r:id="rId10"/>
    <p:sldId id="334" r:id="rId11"/>
    <p:sldId id="336" r:id="rId12"/>
    <p:sldId id="313" r:id="rId13"/>
    <p:sldId id="314" r:id="rId14"/>
    <p:sldId id="315" r:id="rId15"/>
    <p:sldId id="316" r:id="rId16"/>
    <p:sldId id="278" r:id="rId17"/>
    <p:sldId id="317" r:id="rId18"/>
    <p:sldId id="335" r:id="rId19"/>
    <p:sldId id="318" r:id="rId20"/>
    <p:sldId id="337" r:id="rId21"/>
    <p:sldId id="323" r:id="rId22"/>
    <p:sldId id="330" r:id="rId23"/>
    <p:sldId id="324" r:id="rId24"/>
    <p:sldId id="325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277"/>
            <p14:sldId id="306"/>
            <p14:sldId id="326"/>
            <p14:sldId id="307"/>
            <p14:sldId id="331"/>
            <p14:sldId id="333"/>
            <p14:sldId id="310"/>
            <p14:sldId id="328"/>
            <p14:sldId id="309"/>
            <p14:sldId id="334"/>
            <p14:sldId id="336"/>
            <p14:sldId id="313"/>
            <p14:sldId id="314"/>
            <p14:sldId id="315"/>
            <p14:sldId id="316"/>
          </p14:sldIdLst>
        </p14:section>
        <p14:section name="Author Your Presentation" id="{16378913-E5ED-4281-BAF5-F1F938CB0BED}">
          <p14:sldIdLst>
            <p14:sldId id="278"/>
            <p14:sldId id="317"/>
            <p14:sldId id="335"/>
            <p14:sldId id="318"/>
            <p14:sldId id="337"/>
            <p14:sldId id="323"/>
            <p14:sldId id="330"/>
            <p14:sldId id="324"/>
            <p14:sldId id="325"/>
          </p14:sldIdLst>
        </p14:section>
        <p14:section name="Enrich Your Presentation" id="{E2D565D1-BA5E-44E6-A40E-50A644912248}">
          <p14:sldIdLst/>
        </p14:section>
        <p14:section name="Deliver Your Presentation" id="{71D59651-8EFA-4415-9623-98B4C4A8699C}">
          <p14:sldIdLst/>
        </p14:section>
        <p14:section name="There's More!" id="{2E16B512-814A-4DC1-A986-25475E10E0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9825" autoAdjust="0"/>
  </p:normalViewPr>
  <p:slideViewPr>
    <p:cSldViewPr>
      <p:cViewPr varScale="1">
        <p:scale>
          <a:sx n="104" d="100"/>
          <a:sy n="104" d="100"/>
        </p:scale>
        <p:origin x="120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0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9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8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58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75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7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6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76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8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63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3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85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52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99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07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42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5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6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6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5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0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5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e-IL" smtClean="0"/>
              <a:t>לחץ על הסמל כדי להוסיף מדיה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כותרת וטקסט אנכי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ריק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erlin Sans FB Demi" pitchFamily="34" charset="0"/>
              </a:rPr>
              <a:t>Geared To Move Your World      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317104"/>
          </a:xfrm>
        </p:spPr>
        <p:txBody>
          <a:bodyPr>
            <a:normAutofit/>
          </a:bodyPr>
          <a:lstStyle/>
          <a:p>
            <a:pPr algn="l"/>
            <a:r>
              <a:rPr lang="en-US" sz="4400" b="0" dirty="0" smtClean="0"/>
              <a:t>Drive systems for livestock </a:t>
            </a:r>
            <a:endParaRPr lang="en-US" sz="4400" b="0" dirty="0"/>
          </a:p>
        </p:txBody>
      </p:sp>
      <p:pic>
        <p:nvPicPr>
          <p:cNvPr id="7" name="תמונה 6" descr="http://anonymous.org.il/img502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1656184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18" y="613456"/>
            <a:ext cx="5217921" cy="1303376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00591"/>
            <a:ext cx="288032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00591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99" y="2511035"/>
            <a:ext cx="5244066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364014"/>
            <a:ext cx="784887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potentiometer mechanism </a:t>
            </a:r>
          </a:p>
          <a:p>
            <a:endParaRPr lang="en-US" sz="3600" b="1" u="sng" dirty="0" smtClean="0"/>
          </a:p>
          <a:p>
            <a:endParaRPr lang="en-US" sz="3600" b="1" u="sng" dirty="0" smtClean="0"/>
          </a:p>
          <a:p>
            <a:r>
              <a:rPr lang="en-US" sz="3600" b="1" u="sng" dirty="0" smtClean="0"/>
              <a:t>  </a:t>
            </a:r>
            <a:endParaRPr lang="he-IL" sz="3600" b="1" u="sng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834040"/>
            <a:ext cx="2088232" cy="1172341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67544" y="126876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Using </a:t>
            </a:r>
            <a:r>
              <a:rPr lang="en-US" sz="2400" dirty="0"/>
              <a:t>the optional installation set with potentiometer, enables to get precise </a:t>
            </a:r>
            <a:r>
              <a:rPr lang="en-US" sz="2400" dirty="0" smtClean="0"/>
              <a:t>feedback </a:t>
            </a:r>
            <a:r>
              <a:rPr lang="en-US" sz="2400" dirty="0"/>
              <a:t>of the position of the drive system to the control system. </a:t>
            </a:r>
            <a:endParaRPr lang="he-IL" sz="24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260648"/>
            <a:ext cx="784887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Advantages</a:t>
            </a:r>
            <a:endParaRPr lang="en-US" sz="3200" b="1" dirty="0" smtClean="0">
              <a:latin typeface="Arial Black" panose="020B0A04020102020204" pitchFamily="34" charset="0"/>
            </a:endParaRPr>
          </a:p>
          <a:p>
            <a:endParaRPr lang="en-US" sz="3600" b="1" u="sng" dirty="0" smtClean="0"/>
          </a:p>
          <a:p>
            <a:endParaRPr lang="en-US" sz="3600" b="1" u="sng" dirty="0" smtClean="0"/>
          </a:p>
          <a:p>
            <a:r>
              <a:rPr lang="en-US" sz="3600" b="1" u="sng" dirty="0" smtClean="0"/>
              <a:t>  </a:t>
            </a:r>
            <a:endParaRPr lang="he-IL" sz="3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046341"/>
            <a:ext cx="871296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Grants precise position at every moment of the working drive system(start ,intermediate ,brake (end))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Compact and easy to install in various drive systems.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Could fit to any number of turns(revolutions) of the gear drive until its finish full movement.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Have various resistance values range.</a:t>
            </a: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429000"/>
            <a:ext cx="3724275" cy="25908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6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3533587" cy="88264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962945"/>
            <a:ext cx="7416824" cy="4463633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11176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he-IL" sz="3600" dirty="0" smtClean="0">
                <a:latin typeface="Arial Black" pitchFamily="34" charset="0"/>
              </a:rPr>
              <a:t>Allowable Mounting Positions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755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51720" y="20435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he-IL" sz="3600" dirty="0">
                <a:latin typeface="Arial Black" pitchFamily="34" charset="0"/>
              </a:rPr>
              <a:t>Emergency Opener</a:t>
            </a:r>
            <a:endParaRPr lang="he-IL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66174" y="1450068"/>
            <a:ext cx="2798384" cy="419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/>
          <p:cNvSpPr/>
          <p:nvPr/>
        </p:nvSpPr>
        <p:spPr>
          <a:xfrm>
            <a:off x="251520" y="1268761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e-IL" sz="2400" dirty="0"/>
              <a:t>Spin Open with Cordless Drill and 3/8 inch Nut Driver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" y="5453148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805275" y="442031"/>
            <a:ext cx="5544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he-IL" sz="3600" dirty="0">
                <a:latin typeface="Arial Black" pitchFamily="34" charset="0"/>
              </a:rPr>
              <a:t>Mounting </a:t>
            </a:r>
            <a:r>
              <a:rPr lang="en-US" altLang="he-IL" sz="3600" dirty="0" smtClean="0">
                <a:latin typeface="Arial Black" pitchFamily="34" charset="0"/>
              </a:rPr>
              <a:t>Plate</a:t>
            </a:r>
          </a:p>
          <a:p>
            <a:r>
              <a:rPr lang="en-US" sz="2800" dirty="0" smtClean="0"/>
              <a:t>Different types of mounting plates .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" y="5218946"/>
            <a:ext cx="3533587" cy="88264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4" y="1808996"/>
            <a:ext cx="3248025" cy="34099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574795"/>
            <a:ext cx="26193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14252" y="26064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3200" b="1" dirty="0">
                <a:latin typeface="Arial Black" panose="020B0A04020102020204" pitchFamily="34" charset="0"/>
              </a:rPr>
              <a:t>Motor Gearbox – Selection table </a:t>
            </a:r>
            <a:endParaRPr lang="he-IL" sz="32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31727"/>
              </p:ext>
            </p:extLst>
          </p:nvPr>
        </p:nvGraphicFramePr>
        <p:xfrm>
          <a:off x="564916" y="845423"/>
          <a:ext cx="7859511" cy="4527505"/>
        </p:xfrm>
        <a:graphic>
          <a:graphicData uri="http://schemas.openxmlformats.org/drawingml/2006/table">
            <a:tbl>
              <a:tblPr rtl="1" firstRow="1" firstCol="1" bandRow="1"/>
              <a:tblGrid>
                <a:gridCol w="729702"/>
                <a:gridCol w="955207"/>
                <a:gridCol w="982922"/>
                <a:gridCol w="907933"/>
                <a:gridCol w="679725"/>
                <a:gridCol w="785673"/>
                <a:gridCol w="782426"/>
                <a:gridCol w="885575"/>
                <a:gridCol w="1150348"/>
              </a:tblGrid>
              <a:tr h="8951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Output Torque Nm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Output speed RPM(60HZ)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Output speed RPM(60HZ)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Output RPM (50HZ)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Output RPM (50HZ)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Output RPM (50HZ)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Motor Power HP/KW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44620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473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0.33/0.25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    150/85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0.33/0.25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G3 150/3000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24808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4.7/2.5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2.0/1.3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3.7/2.0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1.8/1.0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1.2/0.66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750/1500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0.25/0.18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    250/750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496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7.1/3.6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3.6/1.8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5.6/2.8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2.9/1.5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1.8/0.9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500/1000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0.25/0.18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    250/500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4.7/2.4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2.4/1.2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3.7/1.9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1.9/0.97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1.2/0.6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750/1500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0.33/0.25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     450/750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496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4.7/2.4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2.4/1.2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3.7/1.9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1.9/0.97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1.2/0.6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750/1500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0.5/0.37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     650/750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988793" cy="30889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220" y="-121186"/>
            <a:ext cx="7507560" cy="1216028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altLang="he-IL" sz="3600" cap="none" dirty="0" smtClean="0">
                <a:solidFill>
                  <a:srgbClr val="1C1C1C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 Special Applications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353536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128409"/>
            <a:ext cx="3456384" cy="23566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616" y="3677590"/>
            <a:ext cx="3456384" cy="2357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1767"/>
            <a:ext cx="4896544" cy="350623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he-IL" sz="3600" dirty="0" smtClean="0">
                <a:solidFill>
                  <a:schemeClr val="tx1"/>
                </a:solidFill>
                <a:latin typeface="Arial Black" pitchFamily="34" charset="0"/>
              </a:rPr>
              <a:t>Dual Shaft Drives </a:t>
            </a:r>
            <a:endParaRPr lang="he-IL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353536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26937"/>
            <a:ext cx="42484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+mj-lt"/>
              </a:rPr>
              <a:t>For applications requiring mounting and torque in two directions, curtain roll-ups , rack and pinion , winching.</a:t>
            </a:r>
            <a:endParaRPr lang="he-I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7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402637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Sprocket-Chain</a:t>
            </a:r>
            <a:endParaRPr lang="he-IL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50914"/>
            <a:ext cx="4741708" cy="2991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414" y="1196752"/>
            <a:ext cx="48716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+mj-lt"/>
              </a:rPr>
              <a:t>The use of sprocket-chain application needed </a:t>
            </a:r>
            <a:r>
              <a:rPr lang="en-US" sz="2400" dirty="0">
                <a:latin typeface="+mj-lt"/>
              </a:rPr>
              <a:t>to transmit rotary motion between two shafts where gears are unsuitable or to impart linear motion</a:t>
            </a:r>
            <a:endParaRPr lang="he-IL" sz="2400" dirty="0">
              <a:latin typeface="+mj-lt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3533587" cy="88264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968994"/>
            <a:ext cx="3683083" cy="21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8720"/>
            <a:ext cx="5652006" cy="517641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387826" y="67362"/>
            <a:ext cx="8402637" cy="685800"/>
          </a:xfrm>
        </p:spPr>
        <p:txBody>
          <a:bodyPr>
            <a:normAutofit/>
          </a:bodyPr>
          <a:lstStyle/>
          <a:p>
            <a:pPr algn="ctr"/>
            <a:r>
              <a:rPr lang="en-US" altLang="he-IL" sz="3600" dirty="0" smtClean="0">
                <a:solidFill>
                  <a:schemeClr val="tx1"/>
                </a:solidFill>
                <a:latin typeface="Arial Black" pitchFamily="34" charset="0"/>
              </a:rPr>
              <a:t>Climber System</a:t>
            </a:r>
            <a:endParaRPr lang="he-IL" sz="4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" y="5373216"/>
            <a:ext cx="353536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38164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+mj-lt"/>
              </a:rPr>
              <a:t>The climber system ensures easy system for curtains allowing maximum ventilation.</a:t>
            </a:r>
            <a:endParaRPr lang="he-IL" sz="2400" dirty="0">
              <a:latin typeface="+mj-lt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7868"/>
            <a:ext cx="2664296" cy="23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323528" y="332656"/>
            <a:ext cx="7992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he-IL" sz="3600" dirty="0" smtClean="0">
                <a:latin typeface="Arial Black" pitchFamily="34" charset="0"/>
              </a:rPr>
              <a:t>Ventilation</a:t>
            </a:r>
          </a:p>
          <a:p>
            <a:pPr lvl="0" algn="ctr">
              <a:spcBef>
                <a:spcPct val="50000"/>
              </a:spcBef>
            </a:pPr>
            <a:endParaRPr lang="en-US" altLang="he-IL" dirty="0">
              <a:solidFill>
                <a:srgbClr val="595959"/>
              </a:solidFill>
              <a:latin typeface="Arial Black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" y="5453148"/>
            <a:ext cx="3533587" cy="88264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052736"/>
            <a:ext cx="6564484" cy="40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741363" y="76200"/>
            <a:ext cx="8402637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Winching </a:t>
            </a: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system</a:t>
            </a:r>
            <a:endParaRPr lang="he-IL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4349572" cy="532387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9552" y="1196752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G3 winch assembly </a:t>
            </a:r>
            <a:r>
              <a:rPr lang="en-US" sz="2400" dirty="0" smtClean="0">
                <a:latin typeface="+mj-lt"/>
              </a:rPr>
              <a:t>grants many options of lifting/feeding/watering lines</a:t>
            </a:r>
          </a:p>
          <a:p>
            <a:r>
              <a:rPr lang="en-US" sz="2400" dirty="0" smtClean="0">
                <a:latin typeface="+mj-lt"/>
              </a:rPr>
              <a:t>For Greenhouses and other elevating proposes.</a:t>
            </a:r>
          </a:p>
          <a:p>
            <a:r>
              <a:rPr lang="en-US" sz="2400" dirty="0" smtClean="0">
                <a:latin typeface="+mj-lt"/>
              </a:rPr>
              <a:t>The winches connect to the system either with cables and belts.</a:t>
            </a:r>
            <a:endParaRPr lang="he-IL" sz="2400" dirty="0">
              <a:latin typeface="+mj-lt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25692"/>
            <a:ext cx="4171431" cy="297727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179512" y="93320"/>
            <a:ext cx="8402637" cy="69464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G3 Base Drum 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Winch</a:t>
            </a:r>
            <a:endParaRPr lang="he-IL" sz="3600" dirty="0">
              <a:solidFill>
                <a:schemeClr val="tx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4551" y="-19573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>
                <a:latin typeface="+mj-lt"/>
              </a:rPr>
              <a:t>Winch </a:t>
            </a:r>
            <a:r>
              <a:rPr lang="en-US" sz="2400" dirty="0">
                <a:latin typeface="+mj-lt"/>
              </a:rPr>
              <a:t>drum </a:t>
            </a:r>
            <a:r>
              <a:rPr lang="en-US" sz="2400" dirty="0" smtClean="0">
                <a:latin typeface="+mj-lt"/>
              </a:rPr>
              <a:t>on </a:t>
            </a:r>
            <a:r>
              <a:rPr lang="en-US" sz="2400" dirty="0">
                <a:latin typeface="+mj-lt"/>
              </a:rPr>
              <a:t>the driven shaft ( single shaft only) is available with single or double cable winch drum – equipped with a high quality safety belt (</a:t>
            </a:r>
            <a:r>
              <a:rPr lang="en-US" sz="2400" dirty="0" smtClean="0">
                <a:latin typeface="+mj-lt"/>
              </a:rPr>
              <a:t>1.5,4.5,6,8 </a:t>
            </a:r>
            <a:r>
              <a:rPr lang="en-US" sz="2400" dirty="0">
                <a:latin typeface="+mj-lt"/>
              </a:rPr>
              <a:t>meter)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" y="5453148"/>
            <a:ext cx="3533587" cy="8826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3465"/>
            <a:ext cx="3198521" cy="231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709025" cy="762000"/>
          </a:xfrm>
        </p:spPr>
        <p:txBody>
          <a:bodyPr>
            <a:noAutofit/>
          </a:bodyPr>
          <a:lstStyle/>
          <a:p>
            <a:pPr algn="ctr"/>
            <a:r>
              <a:rPr lang="en-US" altLang="he-IL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Tunnel Shutter system </a:t>
            </a:r>
            <a:r>
              <a:rPr lang="en-US" altLang="he-IL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with</a:t>
            </a:r>
            <a:br>
              <a:rPr lang="en-US" altLang="he-IL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altLang="he-IL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he-IL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rack and pinion</a:t>
            </a:r>
            <a:endParaRPr lang="he-IL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778549" cy="399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436880" cy="403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" y="5373216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741363" y="76200"/>
            <a:ext cx="8402637" cy="685800"/>
          </a:xfrm>
        </p:spPr>
        <p:txBody>
          <a:bodyPr>
            <a:normAutofit/>
          </a:bodyPr>
          <a:lstStyle/>
          <a:p>
            <a:pPr algn="ctr"/>
            <a:r>
              <a:rPr lang="en-US" altLang="he-IL" sz="3600" b="1" dirty="0">
                <a:solidFill>
                  <a:schemeClr val="tx1"/>
                </a:solidFill>
                <a:latin typeface="Arial Black" pitchFamily="34" charset="0"/>
              </a:rPr>
              <a:t>Line Lifter System</a:t>
            </a:r>
            <a:endParaRPr lang="he-IL" sz="4800" b="1" dirty="0">
              <a:solidFill>
                <a:schemeClr val="tx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11560" y="927523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Hoisting </a:t>
            </a:r>
            <a:r>
              <a:rPr lang="en-US" sz="2400" dirty="0">
                <a:latin typeface="+mj-lt"/>
              </a:rPr>
              <a:t>of </a:t>
            </a:r>
            <a:r>
              <a:rPr lang="en-US" sz="2400" dirty="0" smtClean="0">
                <a:latin typeface="+mj-lt"/>
              </a:rPr>
              <a:t>feeding and  drinking  </a:t>
            </a:r>
            <a:r>
              <a:rPr lang="en-US" sz="2400" dirty="0" smtClean="0">
                <a:latin typeface="+mj-lt"/>
              </a:rPr>
              <a:t>lines by drum and belt/cable per customer demand.  </a:t>
            </a:r>
            <a:endParaRPr lang="he-IL" sz="24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353536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75398"/>
            <a:ext cx="3511756" cy="255241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24322"/>
            <a:ext cx="3693800" cy="29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90" y="4031051"/>
            <a:ext cx="4000531" cy="221134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00" y="2371216"/>
            <a:ext cx="2374181" cy="1708655"/>
          </a:xfrm>
          <a:prstGeom prst="rect">
            <a:avLst/>
          </a:prstGeo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2" y="3585631"/>
            <a:ext cx="2898744" cy="137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56" y="800328"/>
            <a:ext cx="2163270" cy="164338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467544" y="98080"/>
            <a:ext cx="8402637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GRF –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Feeding </a:t>
            </a:r>
            <a:endParaRPr lang="he-IL" sz="3600" b="1" dirty="0">
              <a:solidFill>
                <a:schemeClr val="tx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29754" y="980728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GRF  </a:t>
            </a:r>
            <a:r>
              <a:rPr lang="en-US" dirty="0"/>
              <a:t>– feeding  is a product line dedicated to poultry farming (automatic feeding systems, opening/closing of windows, movement of feeding </a:t>
            </a:r>
            <a:r>
              <a:rPr lang="en-US" dirty="0" smtClean="0"/>
              <a:t>trough by lead screw,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286938" y="238530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Feed </a:t>
            </a:r>
            <a:r>
              <a:rPr lang="en-US" dirty="0"/>
              <a:t>is transported in two main ways, either by </a:t>
            </a:r>
            <a:r>
              <a:rPr lang="en-US" dirty="0" smtClean="0"/>
              <a:t>   screw </a:t>
            </a:r>
            <a:r>
              <a:rPr lang="en-US" dirty="0"/>
              <a:t>or chain feeder systems.  Both </a:t>
            </a:r>
            <a:r>
              <a:rPr lang="en-US" dirty="0" smtClean="0"/>
              <a:t>can </a:t>
            </a:r>
            <a:r>
              <a:rPr lang="en-US" dirty="0"/>
              <a:t>be used in these applications , transporting feed in small and large quantities when necessary.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4726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G3 </a:t>
            </a:r>
            <a:r>
              <a:rPr lang="en-US" sz="2400" b="1" dirty="0">
                <a:solidFill>
                  <a:schemeClr val="tx1"/>
                </a:solidFill>
              </a:rPr>
              <a:t>motor gearboxes are available in various size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Drive torques up to </a:t>
            </a:r>
            <a:r>
              <a:rPr lang="en-US" sz="2400" dirty="0" smtClean="0">
                <a:solidFill>
                  <a:schemeClr val="tx1"/>
                </a:solidFill>
              </a:rPr>
              <a:t>150 </a:t>
            </a:r>
            <a:r>
              <a:rPr lang="en-US" sz="2400" dirty="0">
                <a:solidFill>
                  <a:schemeClr val="tx1"/>
                </a:solidFill>
              </a:rPr>
              <a:t>Nm – 650 Nm at 50Hz and 60Hz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 rtl="0">
              <a:spcBef>
                <a:spcPts val="0"/>
              </a:spcBef>
              <a:buFont typeface="Wingdings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  <a:p>
            <a:pPr algn="l" rtl="0"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Rotation speeds from 1 to 6 rpm at 50 Hz and 60Hz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 rtl="0">
              <a:spcBef>
                <a:spcPts val="0"/>
              </a:spcBef>
              <a:buFont typeface="Wingdings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  <a:p>
            <a:pPr algn="l" rtl="0"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High </a:t>
            </a:r>
            <a:r>
              <a:rPr lang="en-US" sz="2400" dirty="0">
                <a:solidFill>
                  <a:schemeClr val="tx1"/>
                </a:solidFill>
              </a:rPr>
              <a:t>and low </a:t>
            </a:r>
            <a:r>
              <a:rPr lang="en-US" sz="2400" dirty="0" smtClean="0">
                <a:solidFill>
                  <a:schemeClr val="tx1"/>
                </a:solidFill>
              </a:rPr>
              <a:t>counter </a:t>
            </a:r>
            <a:r>
              <a:rPr lang="en-US" sz="2400" dirty="0">
                <a:solidFill>
                  <a:schemeClr val="tx1"/>
                </a:solidFill>
              </a:rPr>
              <a:t>mechanism speed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sz="2400" dirty="0"/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619672" y="-603448"/>
            <a:ext cx="54726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Arial Black" panose="020B0A04020102020204" pitchFamily="34" charset="0"/>
            </a:endParaRPr>
          </a:p>
          <a:p>
            <a:endParaRPr lang="en-US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G3 Drive-Availability</a:t>
            </a:r>
            <a:endParaRPr lang="he-IL" sz="3600" b="1" dirty="0">
              <a:latin typeface="Arial Black" panose="020B0A040201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555767"/>
            <a:ext cx="2606030" cy="244808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45" y="4101411"/>
            <a:ext cx="2232248" cy="202475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" y="5453148"/>
            <a:ext cx="3533587" cy="882649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467544" y="934705"/>
            <a:ext cx="8244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/>
              <a:t>Most powerful curtain/ventilation gear drives (150-650 Nm</a:t>
            </a:r>
            <a:r>
              <a:rPr lang="en-US" sz="2400" dirty="0" smtClean="0"/>
              <a:t>)</a:t>
            </a:r>
          </a:p>
          <a:p>
            <a:pPr lvl="0"/>
            <a:r>
              <a:rPr lang="en-US" sz="2400" dirty="0" smtClean="0"/>
              <a:t> </a:t>
            </a:r>
            <a:endParaRPr lang="en-US" sz="24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/>
              <a:t>Shading and Thermal screens in greenhouses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 </a:t>
            </a:r>
            <a:endParaRPr lang="en-US" sz="24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/>
              <a:t>Hoist drive units for </a:t>
            </a:r>
            <a:r>
              <a:rPr lang="en-US" sz="2400" dirty="0" smtClean="0"/>
              <a:t>feeding/drinking </a:t>
            </a:r>
            <a:r>
              <a:rPr lang="en-US" sz="2400" dirty="0"/>
              <a:t>lines / heating systems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/>
              <a:t>Gearboxes for feeding lines</a:t>
            </a:r>
            <a:r>
              <a:rPr lang="en-US" sz="2400" dirty="0" smtClean="0"/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4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/>
              <a:t>Roll up long curtains/ vent systems, climbing / fixed position for dairy and swine housing</a:t>
            </a:r>
            <a:r>
              <a:rPr lang="en-US" sz="2400" dirty="0" smtClean="0"/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4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/>
              <a:t>Gearboxes for Ventilation equipment.   </a:t>
            </a:r>
          </a:p>
        </p:txBody>
      </p:sp>
      <p:sp>
        <p:nvSpPr>
          <p:cNvPr id="6" name="מלבן 5"/>
          <p:cNvSpPr/>
          <p:nvPr/>
        </p:nvSpPr>
        <p:spPr>
          <a:xfrm>
            <a:off x="2843808" y="18864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Applications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44135" y="116632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 Black" panose="020B0A04020102020204" pitchFamily="34" charset="0"/>
              </a:rPr>
              <a:t>   Main </a:t>
            </a:r>
            <a:r>
              <a:rPr lang="en-US" sz="3200" b="1" dirty="0">
                <a:latin typeface="Arial Black" panose="020B0A04020102020204" pitchFamily="34" charset="0"/>
              </a:rPr>
              <a:t>features </a:t>
            </a:r>
            <a:endParaRPr lang="en-US" sz="3200" b="1" dirty="0" smtClean="0">
              <a:latin typeface="Arial Black" panose="020B0A04020102020204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en-US" sz="17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700" dirty="0" smtClean="0"/>
              <a:t>Single </a:t>
            </a:r>
            <a:r>
              <a:rPr lang="en-US" sz="1700" dirty="0"/>
              <a:t>/ Double </a:t>
            </a:r>
            <a:r>
              <a:rPr lang="en-US" sz="1700" dirty="0" smtClean="0"/>
              <a:t>shaft</a:t>
            </a:r>
          </a:p>
          <a:p>
            <a:pPr lvl="0"/>
            <a:r>
              <a:rPr lang="en-US" sz="1700" dirty="0" smtClean="0"/>
              <a:t> </a:t>
            </a:r>
            <a:endParaRPr lang="en-US" sz="17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700" dirty="0"/>
              <a:t>Output shafts sized to serve most common </a:t>
            </a:r>
            <a:r>
              <a:rPr lang="en-US" sz="1700" dirty="0" smtClean="0"/>
              <a:t>designers</a:t>
            </a:r>
          </a:p>
          <a:p>
            <a:pPr lvl="0"/>
            <a:r>
              <a:rPr lang="en-US" sz="1700" dirty="0" smtClean="0"/>
              <a:t> </a:t>
            </a:r>
            <a:endParaRPr lang="en-US" sz="17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700" dirty="0"/>
              <a:t>Simple and accurate limit </a:t>
            </a:r>
            <a:r>
              <a:rPr lang="en-US" sz="1700" dirty="0" smtClean="0"/>
              <a:t>switches</a:t>
            </a:r>
          </a:p>
          <a:p>
            <a:pPr lvl="0"/>
            <a:r>
              <a:rPr lang="en-US" sz="1700" dirty="0" smtClean="0"/>
              <a:t> </a:t>
            </a:r>
            <a:endParaRPr lang="en-US" sz="17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700" dirty="0"/>
              <a:t>Totally sealed and lubricated for life </a:t>
            </a:r>
            <a:endParaRPr lang="en-US" sz="1700" dirty="0" smtClean="0"/>
          </a:p>
          <a:p>
            <a:pPr lvl="0"/>
            <a:endParaRPr lang="en-US" sz="17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700" dirty="0"/>
              <a:t>Internal Manual open/close </a:t>
            </a:r>
            <a:r>
              <a:rPr lang="en-US" sz="1700" dirty="0" smtClean="0"/>
              <a:t>switches</a:t>
            </a:r>
          </a:p>
          <a:p>
            <a:pPr lvl="0"/>
            <a:endParaRPr lang="en-US" sz="17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700" dirty="0"/>
              <a:t>Internal safety switch </a:t>
            </a:r>
            <a:endParaRPr lang="en-US" sz="1700" dirty="0" smtClean="0"/>
          </a:p>
          <a:p>
            <a:pPr lvl="0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" y="3933056"/>
            <a:ext cx="4680520" cy="20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92" y="5229200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08720"/>
            <a:ext cx="8064896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altLang="he-IL" sz="2400" dirty="0" smtClean="0">
                <a:solidFill>
                  <a:srgbClr val="595959"/>
                </a:solidFill>
                <a:latin typeface="+mj-lt"/>
              </a:rPr>
              <a:t>Friendly interface , easy to operate.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altLang="he-IL" sz="2400" dirty="0" smtClean="0">
                <a:solidFill>
                  <a:srgbClr val="595959"/>
                </a:solidFill>
                <a:latin typeface="+mj-lt"/>
              </a:rPr>
              <a:t>Installation </a:t>
            </a:r>
            <a:r>
              <a:rPr lang="en-US" altLang="he-IL" sz="2400" dirty="0">
                <a:solidFill>
                  <a:srgbClr val="595959"/>
                </a:solidFill>
                <a:latin typeface="+mj-lt"/>
              </a:rPr>
              <a:t>and adjustment  by one person </a:t>
            </a:r>
            <a:r>
              <a:rPr lang="en-US" altLang="he-IL" sz="2400" dirty="0" smtClean="0">
                <a:solidFill>
                  <a:srgbClr val="595959"/>
                </a:solidFill>
                <a:latin typeface="+mj-lt"/>
              </a:rPr>
              <a:t>!</a:t>
            </a:r>
            <a:endParaRPr lang="en-US" altLang="he-IL" sz="2400" dirty="0">
              <a:solidFill>
                <a:srgbClr val="595959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solidFill>
                  <a:srgbClr val="595959"/>
                </a:solidFill>
                <a:latin typeface="+mj-lt"/>
              </a:rPr>
              <a:t>Lighter and Stronger – than any other drive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altLang="he-IL" sz="2400" dirty="0">
                <a:solidFill>
                  <a:srgbClr val="595959"/>
                </a:solidFill>
                <a:latin typeface="+mj-lt"/>
              </a:rPr>
              <a:t>Safety Switch – prevents overriding of the limit switches.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solidFill>
                  <a:srgbClr val="595959"/>
                </a:solidFill>
                <a:latin typeface="+mj-lt"/>
              </a:rPr>
              <a:t>Possibility of many different applications.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solidFill>
                  <a:srgbClr val="595959"/>
                </a:solidFill>
                <a:latin typeface="+mj-lt"/>
              </a:rPr>
              <a:t> Heavy Duty Construction for Long life 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solidFill>
                  <a:srgbClr val="595959"/>
                </a:solidFill>
                <a:latin typeface="+mj-lt"/>
              </a:rPr>
              <a:t>No Regular maintenance required 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solidFill>
                  <a:srgbClr val="595959"/>
                </a:solidFill>
                <a:latin typeface="+mj-lt"/>
              </a:rPr>
              <a:t>Instant Reversing 1/4 - 1/3  – HP Motor 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solidFill>
                  <a:srgbClr val="595959"/>
                </a:solidFill>
                <a:latin typeface="+mj-lt"/>
              </a:rPr>
              <a:t>Belt Concept – Longer Life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595959"/>
                </a:solidFill>
                <a:latin typeface="+mj-lt"/>
              </a:rPr>
              <a:t>Self-braking </a:t>
            </a:r>
            <a:r>
              <a:rPr lang="en-US" sz="2400" dirty="0">
                <a:solidFill>
                  <a:srgbClr val="595959"/>
                </a:solidFill>
                <a:latin typeface="+mj-lt"/>
              </a:rPr>
              <a:t>worm gear transmission ensures that the output shaft locks when the drive unit  stopes. </a:t>
            </a:r>
          </a:p>
          <a:p>
            <a:endParaRPr lang="en-US" sz="2400" dirty="0">
              <a:solidFill>
                <a:srgbClr val="595959"/>
              </a:solidFill>
              <a:latin typeface="+mj-lt"/>
            </a:endParaRPr>
          </a:p>
          <a:p>
            <a:r>
              <a:rPr lang="en-US" sz="2800" dirty="0" smtClean="0"/>
              <a:t>      </a:t>
            </a:r>
            <a:endParaRPr lang="en-US" sz="2000" dirty="0"/>
          </a:p>
          <a:p>
            <a:endParaRPr lang="he-IL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00"/>
            <a:ext cx="3533587" cy="8826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323945"/>
            <a:ext cx="52565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Arial Black" panose="020B0A04020102020204" pitchFamily="34" charset="0"/>
              </a:rPr>
              <a:t>Advantages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endParaRPr lang="he-IL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3024" y="260648"/>
            <a:ext cx="9217024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atin typeface="Arial Black" panose="020B0A04020102020204" pitchFamily="34" charset="0"/>
              </a:rPr>
              <a:t>  </a:t>
            </a:r>
            <a:r>
              <a:rPr lang="en-US" sz="2800" b="1" dirty="0" smtClean="0">
                <a:latin typeface="Arial Black" panose="020B0A04020102020204" pitchFamily="34" charset="0"/>
              </a:rPr>
              <a:t>Limit switches system - counter </a:t>
            </a:r>
            <a:r>
              <a:rPr lang="en-US" sz="2800" b="1" dirty="0" smtClean="0">
                <a:latin typeface="Arial Black" panose="020B0A04020102020204" pitchFamily="34" charset="0"/>
              </a:rPr>
              <a:t>mechanism </a:t>
            </a:r>
            <a:endParaRPr lang="en-US" sz="2800" b="1" dirty="0" smtClean="0">
              <a:latin typeface="Arial Black" panose="020B0A04020102020204" pitchFamily="34" charset="0"/>
            </a:endParaRPr>
          </a:p>
          <a:p>
            <a:endParaRPr lang="en-US" sz="3200" b="1" u="sng" dirty="0" smtClean="0"/>
          </a:p>
          <a:p>
            <a:endParaRPr lang="en-US" sz="3200" b="1" u="sng" dirty="0" smtClean="0"/>
          </a:p>
          <a:p>
            <a:r>
              <a:rPr lang="en-US" sz="3200" b="1" u="sng" dirty="0" smtClean="0"/>
              <a:t>  </a:t>
            </a:r>
            <a:endParaRPr lang="he-IL" sz="3200" b="1" u="sng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00"/>
            <a:ext cx="3533587" cy="882649"/>
          </a:xfrm>
          <a:prstGeom prst="rect">
            <a:avLst/>
          </a:prstGeom>
        </p:spPr>
      </p:pic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251520" y="908721"/>
            <a:ext cx="8597066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itchFamily="34" charset="0"/>
              <a:buNone/>
            </a:pPr>
            <a:r>
              <a:rPr lang="en-US" sz="2400" dirty="0" smtClean="0">
                <a:latin typeface="+mj-lt"/>
              </a:rPr>
              <a:t>Greenshpon developed a special counter mechanism system and the most important advantage of the G3: </a:t>
            </a:r>
          </a:p>
          <a:p>
            <a:pPr marL="0" indent="0" algn="l" rtl="0">
              <a:buFont typeface="Arial" pitchFamily="34" charset="0"/>
              <a:buNone/>
            </a:pPr>
            <a:endParaRPr lang="en-US" sz="2400" dirty="0" smtClean="0">
              <a:latin typeface="+mj-lt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latin typeface="+mj-lt"/>
              </a:rPr>
              <a:t>Setting limit switches system by one person</a:t>
            </a:r>
          </a:p>
          <a:p>
            <a:pPr algn="l" rtl="0">
              <a:buFont typeface="Wingdings" pitchFamily="2" charset="2"/>
              <a:buChar char="ü"/>
            </a:pPr>
            <a:endParaRPr lang="en-US" sz="1800" dirty="0" smtClean="0">
              <a:latin typeface="+mj-lt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latin typeface="+mj-lt"/>
              </a:rPr>
              <a:t>Easy to use , very user friendly.</a:t>
            </a:r>
          </a:p>
          <a:p>
            <a:pPr algn="l" rtl="0">
              <a:buFont typeface="Wingdings" pitchFamily="2" charset="2"/>
              <a:buChar char="ü"/>
            </a:pPr>
            <a:endParaRPr lang="en-US" sz="1800" dirty="0" smtClean="0">
              <a:latin typeface="+mj-lt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latin typeface="+mj-lt"/>
              </a:rPr>
              <a:t>Counter mechanism is characterized by precision, reliability and safety – zero backlash.</a:t>
            </a:r>
          </a:p>
          <a:p>
            <a:pPr marL="0" indent="0" algn="l" rtl="0">
              <a:buNone/>
            </a:pPr>
            <a:r>
              <a:rPr lang="en-US" sz="1800" dirty="0" smtClean="0">
                <a:latin typeface="+mj-lt"/>
              </a:rPr>
              <a:t>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latin typeface="+mj-lt"/>
              </a:rPr>
              <a:t>The G3 limit switch system is a combination of duty and safety switches.</a:t>
            </a:r>
          </a:p>
          <a:p>
            <a:pPr marL="0" indent="0" algn="l" rtl="0">
              <a:buNone/>
            </a:pPr>
            <a:r>
              <a:rPr lang="en-US" sz="1800" dirty="0" smtClean="0">
                <a:latin typeface="+mj-lt"/>
              </a:rPr>
              <a:t> 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latin typeface="+mj-lt"/>
              </a:rPr>
              <a:t>The switches used are selected for high compatibility and  control technology. </a:t>
            </a:r>
          </a:p>
          <a:p>
            <a:pPr algn="l" rtl="0"/>
            <a:endParaRPr lang="he-IL" sz="2400" dirty="0">
              <a:latin typeface="+mj-lt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412776"/>
            <a:ext cx="2592288" cy="19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354744" y="1052736"/>
            <a:ext cx="8218487" cy="50006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For applications worldwide, Greenshpon has a wide selection of  PCB electrical card for motor gearboxes.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Greenshpon PCB card can be fitted with the following electric motors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71450" lvl="0" indent="-171450" algn="l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3-Phase euro voltage,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for use on mains voltages of 220V at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  50Hz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and 60Hz.</a:t>
            </a:r>
          </a:p>
          <a:p>
            <a:pPr marL="171450" lvl="0" indent="-171450" algn="l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1-Phase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with CSA approval for use on mains voltages of 110V 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  at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60Hz.</a:t>
            </a:r>
          </a:p>
          <a:p>
            <a:pPr marL="171450" lvl="0" indent="-171450" algn="l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1-Phase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with CSA approval for use on mains voltages of 220V 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 at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60Hz</a:t>
            </a:r>
          </a:p>
          <a:p>
            <a:pPr marL="0" indent="0">
              <a:buNone/>
            </a:pP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88640"/>
            <a:ext cx="56886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Arial Black" panose="020B0A04020102020204" pitchFamily="34" charset="0"/>
              </a:rPr>
              <a:t>Electric card availability </a:t>
            </a:r>
            <a:endParaRPr lang="he-IL" sz="3200" b="1" dirty="0">
              <a:latin typeface="Arial Black" panose="020B0A040201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051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3528" y="188641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he-IL" sz="3200" dirty="0" smtClean="0">
                <a:latin typeface="Arial Black" pitchFamily="34" charset="0"/>
              </a:rPr>
              <a:t>Limit switch </a:t>
            </a:r>
            <a:r>
              <a:rPr lang="en-US" altLang="he-IL" sz="3200" dirty="0">
                <a:latin typeface="Arial Black" pitchFamily="34" charset="0"/>
              </a:rPr>
              <a:t>system-</a:t>
            </a:r>
            <a:r>
              <a:rPr lang="en-US" sz="3200" dirty="0">
                <a:latin typeface="Arial Black" pitchFamily="34" charset="0"/>
              </a:rPr>
              <a:t> Advantages </a:t>
            </a:r>
            <a:endParaRPr lang="en-US" sz="3200" dirty="0" smtClean="0"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he-IL" sz="2000" dirty="0">
              <a:latin typeface="Arial Black" panose="020B0A04020102020204" pitchFamily="34" charset="0"/>
            </a:endParaRPr>
          </a:p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he-IL" sz="2400" dirty="0" smtClean="0">
                <a:latin typeface="+mj-lt"/>
              </a:rPr>
              <a:t>Internal </a:t>
            </a:r>
            <a:r>
              <a:rPr lang="en-US" altLang="he-IL" sz="2400" dirty="0" smtClean="0">
                <a:latin typeface="+mj-lt"/>
              </a:rPr>
              <a:t>Manual/ Automatic </a:t>
            </a:r>
            <a:r>
              <a:rPr lang="en-US" altLang="he-IL" sz="2400" dirty="0">
                <a:latin typeface="+mj-lt"/>
              </a:rPr>
              <a:t>OPEN/CLOSE </a:t>
            </a:r>
            <a:r>
              <a:rPr lang="en-US" altLang="he-IL" sz="2400" dirty="0" smtClean="0">
                <a:latin typeface="+mj-lt"/>
              </a:rPr>
              <a:t>switches– </a:t>
            </a:r>
            <a:r>
              <a:rPr lang="en-US" altLang="he-IL" sz="2400" dirty="0">
                <a:latin typeface="+mj-lt"/>
              </a:rPr>
              <a:t>simplifies setting  </a:t>
            </a:r>
            <a:endParaRPr lang="en-US" altLang="he-IL" sz="2400" dirty="0" smtClean="0"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he-IL" sz="2400" dirty="0" smtClean="0">
                <a:latin typeface="+mj-lt"/>
              </a:rPr>
              <a:t>Simple Accurate limit switch – zero backlash</a:t>
            </a:r>
          </a:p>
          <a:p>
            <a:pPr marL="457200" lvl="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he-IL" sz="2400" dirty="0" smtClean="0">
                <a:latin typeface="+mj-lt"/>
              </a:rPr>
              <a:t>LED Indication – shows power in/out &amp; switch activation </a:t>
            </a:r>
          </a:p>
          <a:p>
            <a:pPr marL="457200" lvl="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he-IL" sz="2400" dirty="0" smtClean="0">
                <a:latin typeface="+mj-lt"/>
              </a:rPr>
              <a:t>Safety Switch – prevents overriding of the limit switches. </a:t>
            </a:r>
          </a:p>
          <a:p>
            <a:pPr marL="457200" lvl="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he-IL" sz="2400" dirty="0" smtClean="0">
                <a:latin typeface="+mj-lt"/>
              </a:rPr>
              <a:t>Printed Circuit Board – greater reliability  </a:t>
            </a:r>
            <a:endParaRPr lang="en-US" altLang="he-IL" sz="2400" u="sng" dirty="0">
              <a:latin typeface="+mj-lt"/>
            </a:endParaRPr>
          </a:p>
          <a:p>
            <a:pPr marL="457200" lvl="0" indent="-457200" algn="just">
              <a:spcBef>
                <a:spcPct val="50000"/>
              </a:spcBef>
              <a:buFont typeface="Wingdings" pitchFamily="2" charset="2"/>
              <a:buChar char="q"/>
            </a:pPr>
            <a:endParaRPr lang="en-US" altLang="he-IL" sz="2800" u="sng" dirty="0">
              <a:latin typeface="Arial Black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3533587" cy="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886</Words>
  <Application>Microsoft Office PowerPoint</Application>
  <PresentationFormat>‫הצגה על המסך (4:3)</PresentationFormat>
  <Paragraphs>226</Paragraphs>
  <Slides>24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Berlin Sans FB Demi</vt:lpstr>
      <vt:lpstr>Calibri</vt:lpstr>
      <vt:lpstr>Georgia</vt:lpstr>
      <vt:lpstr>Times New Roman</vt:lpstr>
      <vt:lpstr>Wingdings</vt:lpstr>
      <vt:lpstr>Introducing PowerPoint 2010</vt:lpstr>
      <vt:lpstr>Drive systems for livestock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 Special Applications</vt:lpstr>
      <vt:lpstr>Dual Shaft Drives </vt:lpstr>
      <vt:lpstr>Sprocket-Chain</vt:lpstr>
      <vt:lpstr>Climber System</vt:lpstr>
      <vt:lpstr>Winching system</vt:lpstr>
      <vt:lpstr>G3 Base Drum Winch</vt:lpstr>
      <vt:lpstr>Tunnel Shutter system with  rack and pinion</vt:lpstr>
      <vt:lpstr>Line Lifter System</vt:lpstr>
      <vt:lpstr>GRF – Feeding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2015-02-18T08:06:12Z</dcterms:created>
  <dcterms:modified xsi:type="dcterms:W3CDTF">2016-11-10T09:55:37Z</dcterms:modified>
</cp:coreProperties>
</file>